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59" r:id="rId7"/>
    <p:sldId id="262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7"/>
    <p:restoredTop sz="94632"/>
  </p:normalViewPr>
  <p:slideViewPr>
    <p:cSldViewPr snapToGrid="0" snapToObjects="1">
      <p:cViewPr varScale="1">
        <p:scale>
          <a:sx n="101" d="100"/>
          <a:sy n="101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091DFD-9F1F-3046-B84B-FC842C78CBCF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8B8EFE-4934-6441-A6CB-E89071326122}">
      <dgm:prSet phldrT="[Text]"/>
      <dgm:spPr/>
      <dgm:t>
        <a:bodyPr/>
        <a:lstStyle/>
        <a:p>
          <a:r>
            <a:rPr lang="en-US" b="1" dirty="0"/>
            <a:t>2016 US Presidential Election</a:t>
          </a:r>
        </a:p>
      </dgm:t>
    </dgm:pt>
    <dgm:pt modelId="{93A8180E-2016-AE49-94A8-EC09E4A64AFD}" type="parTrans" cxnId="{E7A6C820-DB24-924D-A6D5-DFB68537674C}">
      <dgm:prSet/>
      <dgm:spPr/>
      <dgm:t>
        <a:bodyPr/>
        <a:lstStyle/>
        <a:p>
          <a:endParaRPr lang="en-US"/>
        </a:p>
      </dgm:t>
    </dgm:pt>
    <dgm:pt modelId="{FDA5405B-79A4-9B47-A8C4-3783A9F2CB37}" type="sibTrans" cxnId="{E7A6C820-DB24-924D-A6D5-DFB68537674C}">
      <dgm:prSet/>
      <dgm:spPr/>
      <dgm:t>
        <a:bodyPr/>
        <a:lstStyle/>
        <a:p>
          <a:endParaRPr lang="en-US"/>
        </a:p>
      </dgm:t>
    </dgm:pt>
    <dgm:pt modelId="{FFF5B208-DB11-0E4C-9DAE-B5642F3867E8}">
      <dgm:prSet phldrT="[Text]"/>
      <dgm:spPr/>
      <dgm:t>
        <a:bodyPr/>
        <a:lstStyle/>
        <a:p>
          <a:r>
            <a:rPr lang="en-US" b="1" dirty="0"/>
            <a:t>Russian government interference</a:t>
          </a:r>
        </a:p>
      </dgm:t>
    </dgm:pt>
    <dgm:pt modelId="{CC588A07-F621-E741-A8B5-960D9D2559AE}" type="parTrans" cxnId="{4ECF7120-4E92-1749-AD62-F6CC57139EBE}">
      <dgm:prSet/>
      <dgm:spPr/>
      <dgm:t>
        <a:bodyPr/>
        <a:lstStyle/>
        <a:p>
          <a:endParaRPr lang="en-US"/>
        </a:p>
      </dgm:t>
    </dgm:pt>
    <dgm:pt modelId="{546C711F-958C-6540-9DD3-C6816412EB16}" type="sibTrans" cxnId="{4ECF7120-4E92-1749-AD62-F6CC57139EBE}">
      <dgm:prSet/>
      <dgm:spPr/>
      <dgm:t>
        <a:bodyPr/>
        <a:lstStyle/>
        <a:p>
          <a:endParaRPr lang="en-US"/>
        </a:p>
      </dgm:t>
    </dgm:pt>
    <dgm:pt modelId="{66173ED3-6C5C-B540-B045-FDAB739EC051}">
      <dgm:prSet phldrT="[Text]"/>
      <dgm:spPr/>
      <dgm:t>
        <a:bodyPr/>
        <a:lstStyle/>
        <a:p>
          <a:r>
            <a:rPr lang="en-US" b="1" dirty="0"/>
            <a:t>Twitter troll accounts increase political instability </a:t>
          </a:r>
        </a:p>
      </dgm:t>
    </dgm:pt>
    <dgm:pt modelId="{3042D40B-0D95-724A-8EBE-42FE93E139B9}" type="parTrans" cxnId="{A60A98D4-FD8D-9443-9199-8DCF88A6B3B5}">
      <dgm:prSet/>
      <dgm:spPr/>
      <dgm:t>
        <a:bodyPr/>
        <a:lstStyle/>
        <a:p>
          <a:endParaRPr lang="en-US"/>
        </a:p>
      </dgm:t>
    </dgm:pt>
    <dgm:pt modelId="{65DAFD03-A3D5-9348-82D6-0E3A29800359}" type="sibTrans" cxnId="{A60A98D4-FD8D-9443-9199-8DCF88A6B3B5}">
      <dgm:prSet/>
      <dgm:spPr/>
      <dgm:t>
        <a:bodyPr/>
        <a:lstStyle/>
        <a:p>
          <a:endParaRPr lang="en-US"/>
        </a:p>
      </dgm:t>
    </dgm:pt>
    <dgm:pt modelId="{13EE971C-9BDB-B441-BAF1-45D4B0642911}" type="pres">
      <dgm:prSet presAssocID="{AB091DFD-9F1F-3046-B84B-FC842C78CBC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46F88D-DF04-324A-BB04-C53FD2AB4EAA}" type="pres">
      <dgm:prSet presAssocID="{6D8B8EFE-4934-6441-A6CB-E8907132612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672460-B055-B840-8ADB-4270C1CE738C}" type="pres">
      <dgm:prSet presAssocID="{FDA5405B-79A4-9B47-A8C4-3783A9F2CB3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A9BA6E70-F205-6740-91FE-C14582D15983}" type="pres">
      <dgm:prSet presAssocID="{FDA5405B-79A4-9B47-A8C4-3783A9F2CB3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027E996-45CD-6F43-9504-B75844097500}" type="pres">
      <dgm:prSet presAssocID="{FFF5B208-DB11-0E4C-9DAE-B5642F3867E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40FDC9-9FF9-1446-96D8-F42224AD302F}" type="pres">
      <dgm:prSet presAssocID="{546C711F-958C-6540-9DD3-C6816412EB1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BCEE904-7D4B-C04E-9E6E-DE50A5FD2C8C}" type="pres">
      <dgm:prSet presAssocID="{546C711F-958C-6540-9DD3-C6816412EB1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4123EC1-10F9-4748-B3DD-216C34F58ED2}" type="pres">
      <dgm:prSet presAssocID="{66173ED3-6C5C-B540-B045-FDAB739EC05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F1F790-1F8C-1740-A600-AA50B9645AF2}" type="presOf" srcId="{FDA5405B-79A4-9B47-A8C4-3783A9F2CB37}" destId="{44672460-B055-B840-8ADB-4270C1CE738C}" srcOrd="0" destOrd="0" presId="urn:microsoft.com/office/officeart/2005/8/layout/process2"/>
    <dgm:cxn modelId="{4ECF7120-4E92-1749-AD62-F6CC57139EBE}" srcId="{AB091DFD-9F1F-3046-B84B-FC842C78CBCF}" destId="{FFF5B208-DB11-0E4C-9DAE-B5642F3867E8}" srcOrd="1" destOrd="0" parTransId="{CC588A07-F621-E741-A8B5-960D9D2559AE}" sibTransId="{546C711F-958C-6540-9DD3-C6816412EB16}"/>
    <dgm:cxn modelId="{71665E8C-F66A-E64E-9879-3A89E871B5A7}" type="presOf" srcId="{FFF5B208-DB11-0E4C-9DAE-B5642F3867E8}" destId="{8027E996-45CD-6F43-9504-B75844097500}" srcOrd="0" destOrd="0" presId="urn:microsoft.com/office/officeart/2005/8/layout/process2"/>
    <dgm:cxn modelId="{A7FB590B-620C-BF44-96E2-C8B2CFFF92EA}" type="presOf" srcId="{66173ED3-6C5C-B540-B045-FDAB739EC051}" destId="{24123EC1-10F9-4748-B3DD-216C34F58ED2}" srcOrd="0" destOrd="0" presId="urn:microsoft.com/office/officeart/2005/8/layout/process2"/>
    <dgm:cxn modelId="{11936D84-A13C-8947-9B81-967849928AC7}" type="presOf" srcId="{AB091DFD-9F1F-3046-B84B-FC842C78CBCF}" destId="{13EE971C-9BDB-B441-BAF1-45D4B0642911}" srcOrd="0" destOrd="0" presId="urn:microsoft.com/office/officeart/2005/8/layout/process2"/>
    <dgm:cxn modelId="{BEBF4E50-129C-9C47-BEFB-E01A16A469A7}" type="presOf" srcId="{FDA5405B-79A4-9B47-A8C4-3783A9F2CB37}" destId="{A9BA6E70-F205-6740-91FE-C14582D15983}" srcOrd="1" destOrd="0" presId="urn:microsoft.com/office/officeart/2005/8/layout/process2"/>
    <dgm:cxn modelId="{05EB906B-8461-6749-AF96-81BD796133DE}" type="presOf" srcId="{546C711F-958C-6540-9DD3-C6816412EB16}" destId="{F740FDC9-9FF9-1446-96D8-F42224AD302F}" srcOrd="0" destOrd="0" presId="urn:microsoft.com/office/officeart/2005/8/layout/process2"/>
    <dgm:cxn modelId="{1A8F0F84-774D-1849-8F2C-C36DE5CEF6D3}" type="presOf" srcId="{546C711F-958C-6540-9DD3-C6816412EB16}" destId="{1BCEE904-7D4B-C04E-9E6E-DE50A5FD2C8C}" srcOrd="1" destOrd="0" presId="urn:microsoft.com/office/officeart/2005/8/layout/process2"/>
    <dgm:cxn modelId="{2019E257-AAD6-8E40-B5DF-C0B7F3A69F6B}" type="presOf" srcId="{6D8B8EFE-4934-6441-A6CB-E89071326122}" destId="{C546F88D-DF04-324A-BB04-C53FD2AB4EAA}" srcOrd="0" destOrd="0" presId="urn:microsoft.com/office/officeart/2005/8/layout/process2"/>
    <dgm:cxn modelId="{E7A6C820-DB24-924D-A6D5-DFB68537674C}" srcId="{AB091DFD-9F1F-3046-B84B-FC842C78CBCF}" destId="{6D8B8EFE-4934-6441-A6CB-E89071326122}" srcOrd="0" destOrd="0" parTransId="{93A8180E-2016-AE49-94A8-EC09E4A64AFD}" sibTransId="{FDA5405B-79A4-9B47-A8C4-3783A9F2CB37}"/>
    <dgm:cxn modelId="{A60A98D4-FD8D-9443-9199-8DCF88A6B3B5}" srcId="{AB091DFD-9F1F-3046-B84B-FC842C78CBCF}" destId="{66173ED3-6C5C-B540-B045-FDAB739EC051}" srcOrd="2" destOrd="0" parTransId="{3042D40B-0D95-724A-8EBE-42FE93E139B9}" sibTransId="{65DAFD03-A3D5-9348-82D6-0E3A29800359}"/>
    <dgm:cxn modelId="{65D394AA-548A-8142-A422-E15CDA695EC0}" type="presParOf" srcId="{13EE971C-9BDB-B441-BAF1-45D4B0642911}" destId="{C546F88D-DF04-324A-BB04-C53FD2AB4EAA}" srcOrd="0" destOrd="0" presId="urn:microsoft.com/office/officeart/2005/8/layout/process2"/>
    <dgm:cxn modelId="{4034F2F9-5664-4B48-A2A6-DCC1D65DFC79}" type="presParOf" srcId="{13EE971C-9BDB-B441-BAF1-45D4B0642911}" destId="{44672460-B055-B840-8ADB-4270C1CE738C}" srcOrd="1" destOrd="0" presId="urn:microsoft.com/office/officeart/2005/8/layout/process2"/>
    <dgm:cxn modelId="{CA9A1361-D179-844A-A895-08A83974229B}" type="presParOf" srcId="{44672460-B055-B840-8ADB-4270C1CE738C}" destId="{A9BA6E70-F205-6740-91FE-C14582D15983}" srcOrd="0" destOrd="0" presId="urn:microsoft.com/office/officeart/2005/8/layout/process2"/>
    <dgm:cxn modelId="{F708A7EF-CA68-A34C-A963-1C30F2BDFC33}" type="presParOf" srcId="{13EE971C-9BDB-B441-BAF1-45D4B0642911}" destId="{8027E996-45CD-6F43-9504-B75844097500}" srcOrd="2" destOrd="0" presId="urn:microsoft.com/office/officeart/2005/8/layout/process2"/>
    <dgm:cxn modelId="{B591E35A-F32C-EA40-A2DF-B1E3E036B1EE}" type="presParOf" srcId="{13EE971C-9BDB-B441-BAF1-45D4B0642911}" destId="{F740FDC9-9FF9-1446-96D8-F42224AD302F}" srcOrd="3" destOrd="0" presId="urn:microsoft.com/office/officeart/2005/8/layout/process2"/>
    <dgm:cxn modelId="{436EC2C3-339B-3746-A210-FD1348E8BBB5}" type="presParOf" srcId="{F740FDC9-9FF9-1446-96D8-F42224AD302F}" destId="{1BCEE904-7D4B-C04E-9E6E-DE50A5FD2C8C}" srcOrd="0" destOrd="0" presId="urn:microsoft.com/office/officeart/2005/8/layout/process2"/>
    <dgm:cxn modelId="{39569423-4520-4648-BEA9-7A7EBC8FA2B2}" type="presParOf" srcId="{13EE971C-9BDB-B441-BAF1-45D4B0642911}" destId="{24123EC1-10F9-4748-B3DD-216C34F58ED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6F88D-DF04-324A-BB04-C53FD2AB4EAA}">
      <dsp:nvSpPr>
        <dsp:cNvPr id="0" name=""/>
        <dsp:cNvSpPr/>
      </dsp:nvSpPr>
      <dsp:spPr>
        <a:xfrm>
          <a:off x="2225391" y="0"/>
          <a:ext cx="3212758" cy="936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2016 US Presidential Election</a:t>
          </a:r>
        </a:p>
      </dsp:txBody>
      <dsp:txXfrm>
        <a:off x="2252811" y="27420"/>
        <a:ext cx="3157918" cy="881331"/>
      </dsp:txXfrm>
    </dsp:sp>
    <dsp:sp modelId="{44672460-B055-B840-8ADB-4270C1CE738C}">
      <dsp:nvSpPr>
        <dsp:cNvPr id="0" name=""/>
        <dsp:cNvSpPr/>
      </dsp:nvSpPr>
      <dsp:spPr>
        <a:xfrm rot="5400000">
          <a:off x="3656238" y="959575"/>
          <a:ext cx="351064" cy="421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705387" y="994682"/>
        <a:ext cx="252767" cy="245745"/>
      </dsp:txXfrm>
    </dsp:sp>
    <dsp:sp modelId="{8027E996-45CD-6F43-9504-B75844097500}">
      <dsp:nvSpPr>
        <dsp:cNvPr id="0" name=""/>
        <dsp:cNvSpPr/>
      </dsp:nvSpPr>
      <dsp:spPr>
        <a:xfrm>
          <a:off x="2225391" y="1404257"/>
          <a:ext cx="3212758" cy="936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Russian government interference</a:t>
          </a:r>
        </a:p>
      </dsp:txBody>
      <dsp:txXfrm>
        <a:off x="2252811" y="1431677"/>
        <a:ext cx="3157918" cy="881331"/>
      </dsp:txXfrm>
    </dsp:sp>
    <dsp:sp modelId="{F740FDC9-9FF9-1446-96D8-F42224AD302F}">
      <dsp:nvSpPr>
        <dsp:cNvPr id="0" name=""/>
        <dsp:cNvSpPr/>
      </dsp:nvSpPr>
      <dsp:spPr>
        <a:xfrm rot="5400000">
          <a:off x="3656238" y="2363833"/>
          <a:ext cx="351064" cy="421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705387" y="2398940"/>
        <a:ext cx="252767" cy="245745"/>
      </dsp:txXfrm>
    </dsp:sp>
    <dsp:sp modelId="{24123EC1-10F9-4748-B3DD-216C34F58ED2}">
      <dsp:nvSpPr>
        <dsp:cNvPr id="0" name=""/>
        <dsp:cNvSpPr/>
      </dsp:nvSpPr>
      <dsp:spPr>
        <a:xfrm>
          <a:off x="2225391" y="2808514"/>
          <a:ext cx="3212758" cy="936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Twitter troll accounts increase political instability </a:t>
          </a:r>
        </a:p>
      </dsp:txBody>
      <dsp:txXfrm>
        <a:off x="2252811" y="2835934"/>
        <a:ext cx="3157918" cy="881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EBD8-FC64-F744-9DD0-4840DD7CB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35" y="320296"/>
            <a:ext cx="6994728" cy="3829188"/>
          </a:xfrm>
        </p:spPr>
        <p:txBody>
          <a:bodyPr/>
          <a:lstStyle/>
          <a:p>
            <a:pPr algn="ctr"/>
            <a:r>
              <a:rPr lang="en-US" sz="4800" dirty="0"/>
              <a:t>Identifying Twitter Troll Accounts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in </a:t>
            </a:r>
            <a:br>
              <a:rPr lang="en-US" sz="4800" dirty="0" smtClean="0"/>
            </a:br>
            <a:r>
              <a:rPr lang="en-US" sz="4800" dirty="0" smtClean="0"/>
              <a:t>Mueller </a:t>
            </a:r>
            <a:r>
              <a:rPr lang="en-US" sz="4800" dirty="0"/>
              <a:t>Investigation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C8893-5B28-F94A-B375-9FEE9EF79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153" y="5007837"/>
            <a:ext cx="9185339" cy="649690"/>
          </a:xfrm>
        </p:spPr>
        <p:txBody>
          <a:bodyPr>
            <a:normAutofit/>
          </a:bodyPr>
          <a:lstStyle/>
          <a:p>
            <a:r>
              <a:rPr lang="en-US" sz="2400" b="1" dirty="0"/>
              <a:t>Team Popeye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D9F46-D7B6-1B48-9E02-9978853B81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04369" y="5207619"/>
            <a:ext cx="1428531" cy="1428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89542-DE15-5D4D-B2EF-F865D53D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30" y="0"/>
            <a:ext cx="4776770" cy="4776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38E13-A2B6-E74D-A792-D4599DC4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9229">
            <a:off x="9734982" y="2964693"/>
            <a:ext cx="472108" cy="472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79073A-1EA0-A34E-8B42-5555AE19A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94" y="5286209"/>
            <a:ext cx="1271353" cy="1271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A0634A-B97E-094B-A3AB-033EE9622163}"/>
              </a:ext>
            </a:extLst>
          </p:cNvPr>
          <p:cNvSpPr txBox="1"/>
          <p:nvPr/>
        </p:nvSpPr>
        <p:spPr>
          <a:xfrm>
            <a:off x="3103982" y="5455778"/>
            <a:ext cx="24427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Piyusha</a:t>
            </a:r>
            <a:r>
              <a:rPr lang="en-US" sz="1500" b="1" dirty="0"/>
              <a:t> Sane</a:t>
            </a:r>
          </a:p>
          <a:p>
            <a:r>
              <a:rPr lang="en-US" sz="1500" b="1" dirty="0"/>
              <a:t>Manisha </a:t>
            </a:r>
            <a:r>
              <a:rPr lang="en-US" sz="1500" b="1" dirty="0" err="1"/>
              <a:t>Chaurasia</a:t>
            </a:r>
            <a:endParaRPr lang="en-US" sz="1500" b="1" dirty="0"/>
          </a:p>
          <a:p>
            <a:r>
              <a:rPr lang="en-US" sz="1500" b="1" dirty="0" err="1"/>
              <a:t>Rishabh</a:t>
            </a:r>
            <a:r>
              <a:rPr lang="en-US" sz="1500" b="1" dirty="0"/>
              <a:t> Kumar</a:t>
            </a:r>
          </a:p>
          <a:p>
            <a:r>
              <a:rPr lang="en-US" sz="1500" b="1" dirty="0" err="1"/>
              <a:t>Aman</a:t>
            </a:r>
            <a:r>
              <a:rPr lang="en-US" sz="1500" b="1" dirty="0"/>
              <a:t> </a:t>
            </a:r>
            <a:r>
              <a:rPr lang="en-US" sz="1500" b="1" dirty="0" err="1"/>
              <a:t>Wagadre</a:t>
            </a:r>
            <a:endParaRPr lang="en-US" sz="1500" b="1" dirty="0"/>
          </a:p>
          <a:p>
            <a:r>
              <a:rPr lang="en-US" sz="1500" b="1" dirty="0" err="1"/>
              <a:t>Tushar</a:t>
            </a:r>
            <a:r>
              <a:rPr lang="en-US" sz="1500" b="1" dirty="0"/>
              <a:t> </a:t>
            </a:r>
            <a:r>
              <a:rPr lang="en-US" sz="1500" b="1" dirty="0" err="1"/>
              <a:t>Rathi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49925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E73D-3002-BF4D-8F40-0EFA37C2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600" y="490731"/>
            <a:ext cx="10571998" cy="970450"/>
          </a:xfrm>
        </p:spPr>
        <p:txBody>
          <a:bodyPr/>
          <a:lstStyle/>
          <a:p>
            <a:r>
              <a:rPr lang="en-US" sz="4400" dirty="0"/>
              <a:t>Background and Problem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344C1BC-A760-9844-8CBF-830DABC040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556979"/>
              </p:ext>
            </p:extLst>
          </p:nvPr>
        </p:nvGraphicFramePr>
        <p:xfrm>
          <a:off x="-1277257" y="2583543"/>
          <a:ext cx="7663542" cy="3744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8E953A-B2F8-2E4B-AFBF-F47F0966FF9A}"/>
              </a:ext>
            </a:extLst>
          </p:cNvPr>
          <p:cNvCxnSpPr>
            <a:cxnSpLocks/>
          </p:cNvCxnSpPr>
          <p:nvPr/>
        </p:nvCxnSpPr>
        <p:spPr>
          <a:xfrm>
            <a:off x="5177970" y="4325258"/>
            <a:ext cx="2039258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DF5E2E3-896E-2547-9552-05FA5A99B1AD}"/>
              </a:ext>
            </a:extLst>
          </p:cNvPr>
          <p:cNvSpPr txBox="1"/>
          <p:nvPr/>
        </p:nvSpPr>
        <p:spPr>
          <a:xfrm>
            <a:off x="7627303" y="2903501"/>
            <a:ext cx="39986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Identify troll accounts on Twitter whose goal is to 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Spread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b="1" dirty="0" smtClean="0"/>
              <a:t>“discord</a:t>
            </a:r>
            <a:r>
              <a:rPr lang="en-US" sz="2800" b="1" dirty="0"/>
              <a:t>, mistrust, and fear”</a:t>
            </a:r>
          </a:p>
        </p:txBody>
      </p:sp>
    </p:spTree>
    <p:extLst>
      <p:ext uri="{BB962C8B-B14F-4D97-AF65-F5344CB8AC3E}">
        <p14:creationId xmlns:p14="http://schemas.microsoft.com/office/powerpoint/2010/main" val="33887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2BD3D9FD-27D4-E44D-ABE9-C317A7814754}"/>
              </a:ext>
            </a:extLst>
          </p:cNvPr>
          <p:cNvSpPr/>
          <p:nvPr/>
        </p:nvSpPr>
        <p:spPr>
          <a:xfrm>
            <a:off x="8054518" y="3408416"/>
            <a:ext cx="3526869" cy="280341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ED1423-50EA-6249-9280-BB7549B41D3D}"/>
              </a:ext>
            </a:extLst>
          </p:cNvPr>
          <p:cNvSpPr/>
          <p:nvPr/>
        </p:nvSpPr>
        <p:spPr>
          <a:xfrm>
            <a:off x="516093" y="3142538"/>
            <a:ext cx="5464099" cy="333915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46BE7-8A30-124D-B775-1C8A9BD8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Train and Test </a:t>
            </a:r>
            <a:r>
              <a:rPr lang="en-US" sz="3600" dirty="0" smtClean="0"/>
              <a:t>Data for Supervised </a:t>
            </a:r>
            <a:r>
              <a:rPr lang="en-US" sz="3600" dirty="0"/>
              <a:t>L</a:t>
            </a:r>
            <a:r>
              <a:rPr lang="en-US" sz="3600" dirty="0" smtClean="0"/>
              <a:t>earning</a:t>
            </a:r>
            <a:endParaRPr lang="en-US" sz="3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2ECAC9-DD37-9646-9438-C8E027D740D6}"/>
              </a:ext>
            </a:extLst>
          </p:cNvPr>
          <p:cNvSpPr/>
          <p:nvPr/>
        </p:nvSpPr>
        <p:spPr>
          <a:xfrm>
            <a:off x="5086714" y="2197878"/>
            <a:ext cx="3672468" cy="944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2,425,909 tweets between March 28 and April 5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FBE78F5-6CC5-1F47-800A-5AAA0156B6D0}"/>
              </a:ext>
            </a:extLst>
          </p:cNvPr>
          <p:cNvCxnSpPr>
            <a:cxnSpLocks/>
            <a:stCxn id="4" idx="1"/>
            <a:endCxn id="9" idx="0"/>
          </p:cNvCxnSpPr>
          <p:nvPr/>
        </p:nvCxnSpPr>
        <p:spPr>
          <a:xfrm rot="10800000" flipV="1">
            <a:off x="1935830" y="2670208"/>
            <a:ext cx="3150884" cy="1766632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EB0919C-2AF1-A84D-B7B9-7F836EF34E26}"/>
              </a:ext>
            </a:extLst>
          </p:cNvPr>
          <p:cNvCxnSpPr>
            <a:cxnSpLocks/>
            <a:stCxn id="4" idx="3"/>
            <a:endCxn id="20" idx="0"/>
          </p:cNvCxnSpPr>
          <p:nvPr/>
        </p:nvCxnSpPr>
        <p:spPr>
          <a:xfrm>
            <a:off x="8759182" y="2670208"/>
            <a:ext cx="1018731" cy="1304933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39E244-E976-894C-B54B-10EFD27CA311}"/>
              </a:ext>
            </a:extLst>
          </p:cNvPr>
          <p:cNvSpPr/>
          <p:nvPr/>
        </p:nvSpPr>
        <p:spPr>
          <a:xfrm>
            <a:off x="987603" y="4436840"/>
            <a:ext cx="1896454" cy="734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Verified Accounts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D6A3B44-E014-DB4E-A8C6-9BA62EDA12AE}"/>
              </a:ext>
            </a:extLst>
          </p:cNvPr>
          <p:cNvSpPr/>
          <p:nvPr/>
        </p:nvSpPr>
        <p:spPr>
          <a:xfrm>
            <a:off x="3483897" y="4465477"/>
            <a:ext cx="1896454" cy="734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NBC-identified Troll Accounts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2E771-2AA1-0E4C-9B3A-93F8BCE3B5C4}"/>
              </a:ext>
            </a:extLst>
          </p:cNvPr>
          <p:cNvSpPr txBox="1"/>
          <p:nvPr/>
        </p:nvSpPr>
        <p:spPr>
          <a:xfrm>
            <a:off x="2314205" y="3408416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Train Data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EA4ABDF-217D-B644-9227-442459FCD95D}"/>
              </a:ext>
            </a:extLst>
          </p:cNvPr>
          <p:cNvSpPr/>
          <p:nvPr/>
        </p:nvSpPr>
        <p:spPr>
          <a:xfrm>
            <a:off x="8759621" y="3975141"/>
            <a:ext cx="2036584" cy="9806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Verified and Non-verified Accounts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D09E00-1A68-7449-8812-85C463E9629E}"/>
              </a:ext>
            </a:extLst>
          </p:cNvPr>
          <p:cNvSpPr txBox="1"/>
          <p:nvPr/>
        </p:nvSpPr>
        <p:spPr>
          <a:xfrm>
            <a:off x="8980418" y="5207512"/>
            <a:ext cx="1765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C2904E-3AEA-9547-87DE-49ED0A910402}"/>
              </a:ext>
            </a:extLst>
          </p:cNvPr>
          <p:cNvSpPr txBox="1"/>
          <p:nvPr/>
        </p:nvSpPr>
        <p:spPr>
          <a:xfrm>
            <a:off x="1462783" y="5302442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BDD702-45F9-BE46-8921-62BA2FA64047}"/>
              </a:ext>
            </a:extLst>
          </p:cNvPr>
          <p:cNvSpPr txBox="1"/>
          <p:nvPr/>
        </p:nvSpPr>
        <p:spPr>
          <a:xfrm>
            <a:off x="4005564" y="5317477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Troll</a:t>
            </a:r>
          </a:p>
        </p:txBody>
      </p:sp>
    </p:spTree>
    <p:extLst>
      <p:ext uri="{BB962C8B-B14F-4D97-AF65-F5344CB8AC3E}">
        <p14:creationId xmlns:p14="http://schemas.microsoft.com/office/powerpoint/2010/main" val="42729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 Features of Bots / Trolls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892" y="2582582"/>
            <a:ext cx="43964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Stolen profile </a:t>
            </a:r>
            <a:r>
              <a:rPr lang="en-US" sz="2000" b="1" dirty="0" smtClean="0"/>
              <a:t>pics</a:t>
            </a:r>
          </a:p>
          <a:p>
            <a:pPr marL="285750" indent="-285750" fontAlgn="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Retweet from catalyst </a:t>
            </a:r>
            <a:r>
              <a:rPr lang="en-US" sz="2000" b="1" dirty="0" smtClean="0"/>
              <a:t>accounts</a:t>
            </a:r>
          </a:p>
          <a:p>
            <a:pPr marL="285750" indent="-285750" fontAlgn="t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Reply predefined </a:t>
            </a:r>
            <a:r>
              <a:rPr lang="en-US" sz="2000" b="1" dirty="0" smtClean="0"/>
              <a:t>content</a:t>
            </a: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04" y="2082906"/>
            <a:ext cx="1930838" cy="1930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496" y="2082906"/>
            <a:ext cx="1930838" cy="1930838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668666" y="2781620"/>
            <a:ext cx="1529122" cy="614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250" y="2950669"/>
            <a:ext cx="642393" cy="6423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129" y="2476275"/>
            <a:ext cx="1330272" cy="7482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13" y="4433263"/>
            <a:ext cx="2041706" cy="2041706"/>
          </a:xfrm>
          <a:prstGeom prst="rect">
            <a:avLst/>
          </a:prstGeom>
        </p:spPr>
      </p:pic>
      <p:sp>
        <p:nvSpPr>
          <p:cNvPr id="20" name="Rounded Rectangular Callout 19"/>
          <p:cNvSpPr/>
          <p:nvPr/>
        </p:nvSpPr>
        <p:spPr>
          <a:xfrm>
            <a:off x="7864766" y="4542541"/>
            <a:ext cx="1442730" cy="334091"/>
          </a:xfrm>
          <a:prstGeom prst="wedgeRoundRectCallout">
            <a:avLst>
              <a:gd name="adj1" fmla="val -129325"/>
              <a:gd name="adj2" fmla="val 193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Loser !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826581" y="4334376"/>
            <a:ext cx="25564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#</a:t>
            </a:r>
            <a:r>
              <a:rPr lang="en-US" dirty="0" err="1" smtClean="0"/>
              <a:t>WonHackAuton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#AI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#Sleepy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#Tired</a:t>
            </a:r>
            <a:endParaRPr lang="en-US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7867038" y="5066709"/>
            <a:ext cx="1442730" cy="334091"/>
          </a:xfrm>
          <a:prstGeom prst="wedgeRoundRectCallout">
            <a:avLst>
              <a:gd name="adj1" fmla="val -129324"/>
              <a:gd name="adj2" fmla="val 855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Loser !</a:t>
            </a:r>
            <a:endParaRPr lang="en-US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7864766" y="5615753"/>
            <a:ext cx="1442730" cy="334091"/>
          </a:xfrm>
          <a:prstGeom prst="wedgeRoundRectCallout">
            <a:avLst>
              <a:gd name="adj1" fmla="val -124862"/>
              <a:gd name="adj2" fmla="val -24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Loser !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7871205" y="6140878"/>
            <a:ext cx="1442730" cy="334091"/>
          </a:xfrm>
          <a:prstGeom prst="wedgeRoundRectCallout">
            <a:avLst>
              <a:gd name="adj1" fmla="val -129325"/>
              <a:gd name="adj2" fmla="val -1129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Loser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04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29DA-CEEE-E442-B055-B1CCCB4E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95534"/>
            <a:ext cx="11272816" cy="1417638"/>
          </a:xfrm>
        </p:spPr>
        <p:txBody>
          <a:bodyPr/>
          <a:lstStyle/>
          <a:p>
            <a:r>
              <a:rPr lang="en-US" dirty="0" smtClean="0"/>
              <a:t>Detailed Feature </a:t>
            </a:r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31F9-451C-2D4C-A8E6-F613F8671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3" y="2656498"/>
            <a:ext cx="3294935" cy="3942197"/>
          </a:xfrm>
        </p:spPr>
        <p:txBody>
          <a:bodyPr>
            <a:noAutofit/>
          </a:bodyPr>
          <a:lstStyle/>
          <a:p>
            <a:pPr fontAlgn="t"/>
            <a:r>
              <a:rPr lang="en-US" sz="2000" b="1" dirty="0"/>
              <a:t>Activity Gaps</a:t>
            </a:r>
          </a:p>
          <a:p>
            <a:pPr fontAlgn="t"/>
            <a:r>
              <a:rPr lang="en-US" sz="2000" b="1" dirty="0"/>
              <a:t>Recent accounts </a:t>
            </a:r>
          </a:p>
          <a:p>
            <a:pPr fontAlgn="t"/>
            <a:r>
              <a:rPr lang="en-US" sz="2000" b="1" dirty="0"/>
              <a:t>Telltale account names</a:t>
            </a:r>
          </a:p>
          <a:p>
            <a:pPr fontAlgn="t"/>
            <a:r>
              <a:rPr lang="en-US" sz="2000" b="1" dirty="0" smtClean="0"/>
              <a:t>Tweeting </a:t>
            </a:r>
            <a:r>
              <a:rPr lang="en-US" sz="2000" b="1" dirty="0"/>
              <a:t>in intervals</a:t>
            </a:r>
          </a:p>
          <a:p>
            <a:pPr fontAlgn="t"/>
            <a:r>
              <a:rPr lang="en-US" sz="2000" b="1" dirty="0"/>
              <a:t>Geo location </a:t>
            </a:r>
          </a:p>
          <a:p>
            <a:pPr fontAlgn="t"/>
            <a:r>
              <a:rPr lang="en-US" sz="2000" b="1" dirty="0"/>
              <a:t>Retweet rate is </a:t>
            </a:r>
            <a:r>
              <a:rPr lang="en-US" sz="2000" b="1" dirty="0" smtClean="0"/>
              <a:t>high</a:t>
            </a:r>
          </a:p>
          <a:p>
            <a:pPr fontAlgn="t"/>
            <a:endParaRPr lang="en-US" sz="2000" b="1" dirty="0"/>
          </a:p>
          <a:p>
            <a:endParaRPr lang="en-US" sz="16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614787-E86B-D548-8D29-FD7DCB6AAEA4}"/>
              </a:ext>
            </a:extLst>
          </p:cNvPr>
          <p:cNvSpPr txBox="1">
            <a:spLocks/>
          </p:cNvSpPr>
          <p:nvPr/>
        </p:nvSpPr>
        <p:spPr>
          <a:xfrm>
            <a:off x="5140619" y="2226192"/>
            <a:ext cx="8613801" cy="447812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sz="2000" b="1" dirty="0"/>
              <a:t>Semantic </a:t>
            </a:r>
            <a:r>
              <a:rPr lang="en-US" sz="2000" b="1" dirty="0" smtClean="0"/>
              <a:t>similarity</a:t>
            </a:r>
          </a:p>
          <a:p>
            <a:pPr fontAlgn="t"/>
            <a:r>
              <a:rPr lang="en-US" sz="2000" b="1" dirty="0" smtClean="0"/>
              <a:t>Only </a:t>
            </a:r>
            <a:r>
              <a:rPr lang="en-US" sz="2000" b="1" dirty="0"/>
              <a:t>news headlines without links</a:t>
            </a:r>
          </a:p>
          <a:p>
            <a:pPr fontAlgn="t"/>
            <a:r>
              <a:rPr lang="en-US" sz="2000" b="1" dirty="0"/>
              <a:t>Retweet rate high during apex of event</a:t>
            </a:r>
          </a:p>
          <a:p>
            <a:pPr fontAlgn="t"/>
            <a:r>
              <a:rPr lang="en-US" sz="2000" b="1" dirty="0"/>
              <a:t>Replace original link in the retweet</a:t>
            </a:r>
          </a:p>
          <a:p>
            <a:pPr fontAlgn="t"/>
            <a:r>
              <a:rPr lang="en-US" sz="2000" b="1" dirty="0" smtClean="0"/>
              <a:t>Coordination </a:t>
            </a:r>
            <a:r>
              <a:rPr lang="en-US" sz="2000" b="1" dirty="0"/>
              <a:t>amongst several other troll accounts</a:t>
            </a:r>
          </a:p>
          <a:p>
            <a:pPr fontAlgn="t"/>
            <a:r>
              <a:rPr lang="en-US" sz="2000" b="1" dirty="0"/>
              <a:t>Similar account creation date for multiple accounts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017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C167-D263-8D43-8D04-CE01D64C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to Preliminary Features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E7CA81A4-7CE0-7845-B27E-C997125C34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1670047"/>
              </p:ext>
            </p:extLst>
          </p:nvPr>
        </p:nvGraphicFramePr>
        <p:xfrm>
          <a:off x="661937" y="3122240"/>
          <a:ext cx="2195563" cy="259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5563">
                  <a:extLst>
                    <a:ext uri="{9D8B030D-6E8A-4147-A177-3AD203B41FA5}">
                      <a16:colId xmlns:a16="http://schemas.microsoft.com/office/drawing/2014/main" val="2821656196"/>
                    </a:ext>
                  </a:extLst>
                </a:gridCol>
              </a:tblGrid>
              <a:tr h="370689">
                <a:tc>
                  <a:txBody>
                    <a:bodyPr/>
                    <a:lstStyle/>
                    <a:p>
                      <a:r>
                        <a:rPr lang="en-US" sz="1600" b="1" dirty="0"/>
                        <a:t>Tweets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613632"/>
                  </a:ext>
                </a:extLst>
              </a:tr>
              <a:tr h="370689">
                <a:tc>
                  <a:txBody>
                    <a:bodyPr/>
                    <a:lstStyle/>
                    <a:p>
                      <a:r>
                        <a:rPr lang="en-US" sz="1600" b="1" dirty="0"/>
                        <a:t>User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613352"/>
                  </a:ext>
                </a:extLst>
              </a:tr>
              <a:tr h="370689">
                <a:tc>
                  <a:txBody>
                    <a:bodyPr/>
                    <a:lstStyle/>
                    <a:p>
                      <a:r>
                        <a:rPr lang="en-US" sz="1600" b="1" dirty="0"/>
                        <a:t>Screenname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202596"/>
                  </a:ext>
                </a:extLst>
              </a:tr>
              <a:tr h="370689">
                <a:tc>
                  <a:txBody>
                    <a:bodyPr/>
                    <a:lstStyle/>
                    <a:p>
                      <a:r>
                        <a:rPr lang="en-US" sz="1600" b="1" dirty="0"/>
                        <a:t>Tweet created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84849"/>
                  </a:ext>
                </a:extLst>
              </a:tr>
              <a:tr h="370689">
                <a:tc>
                  <a:txBody>
                    <a:bodyPr/>
                    <a:lstStyle/>
                    <a:p>
                      <a:r>
                        <a:rPr lang="en-US" sz="1600" b="1" dirty="0"/>
                        <a:t>Tweet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937875"/>
                  </a:ext>
                </a:extLst>
              </a:tr>
              <a:tr h="370689">
                <a:tc>
                  <a:txBody>
                    <a:bodyPr/>
                    <a:lstStyle/>
                    <a:p>
                      <a:r>
                        <a:rPr lang="en-US" sz="1600" b="1" dirty="0"/>
                        <a:t>Tweet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759115"/>
                  </a:ext>
                </a:extLst>
              </a:tr>
              <a:tr h="370689">
                <a:tc>
                  <a:txBody>
                    <a:bodyPr/>
                    <a:lstStyle/>
                    <a:p>
                      <a:r>
                        <a:rPr lang="en-US" sz="1600" b="1" dirty="0"/>
                        <a:t>Mentions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8733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2098D8-D14D-8943-9797-1BB931026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21458"/>
              </p:ext>
            </p:extLst>
          </p:nvPr>
        </p:nvGraphicFramePr>
        <p:xfrm>
          <a:off x="3116998" y="2228956"/>
          <a:ext cx="2007452" cy="438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7452">
                  <a:extLst>
                    <a:ext uri="{9D8B030D-6E8A-4147-A177-3AD203B41FA5}">
                      <a16:colId xmlns:a16="http://schemas.microsoft.com/office/drawing/2014/main" val="1642402500"/>
                    </a:ext>
                  </a:extLst>
                </a:gridCol>
              </a:tblGrid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937483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User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705128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User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76990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User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39414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Followers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74392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Statuses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943733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Time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161456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Verification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404313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8874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Screenname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96936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Favorites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61745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Listed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29234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Friends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522202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8E4CB2-A421-E34B-AD3C-8119529638E8}"/>
              </a:ext>
            </a:extLst>
          </p:cNvPr>
          <p:cNvCxnSpPr>
            <a:cxnSpLocks/>
          </p:cNvCxnSpPr>
          <p:nvPr/>
        </p:nvCxnSpPr>
        <p:spPr>
          <a:xfrm>
            <a:off x="5882820" y="4268108"/>
            <a:ext cx="1584780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CB0307E-0B3E-C747-B643-AD41742C0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851727"/>
              </p:ext>
            </p:extLst>
          </p:nvPr>
        </p:nvGraphicFramePr>
        <p:xfrm>
          <a:off x="8225970" y="2245928"/>
          <a:ext cx="3254813" cy="404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813">
                  <a:extLst>
                    <a:ext uri="{9D8B030D-6E8A-4147-A177-3AD203B41FA5}">
                      <a16:colId xmlns:a16="http://schemas.microsoft.com/office/drawing/2014/main" val="1642402500"/>
                    </a:ext>
                  </a:extLst>
                </a:gridCol>
              </a:tblGrid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Preliminary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937483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Followers count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705128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Status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76990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Time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939414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Verified 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074392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943733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Favorites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161456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Listed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404313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Number of tweets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918874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Active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96936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Average tags (Penn Treebank)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561745"/>
                  </a:ext>
                </a:extLst>
              </a:tr>
              <a:tr h="337030">
                <a:tc>
                  <a:txBody>
                    <a:bodyPr/>
                    <a:lstStyle/>
                    <a:p>
                      <a:r>
                        <a:rPr lang="en-US" sz="1600" b="1" dirty="0"/>
                        <a:t>Sentiment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29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6457" y="2270234"/>
            <a:ext cx="6777126" cy="4092729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6B2E9-2926-D24C-B436-3BF1E62C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5F500-3FC8-7843-8C47-AC05CD2D7B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6456" y="2488758"/>
            <a:ext cx="6604337" cy="369735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AC280-0E30-DE4E-8EE7-41DDD5A4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643" y="2886924"/>
            <a:ext cx="4496606" cy="240200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Multi-Layer Perceptron</a:t>
            </a:r>
          </a:p>
          <a:p>
            <a:r>
              <a:rPr lang="en-US" b="1" dirty="0"/>
              <a:t>Supervised learning technique</a:t>
            </a:r>
          </a:p>
          <a:p>
            <a:r>
              <a:rPr lang="en-US" b="1" dirty="0"/>
              <a:t>Non-linear activation function</a:t>
            </a:r>
          </a:p>
          <a:p>
            <a:r>
              <a:rPr lang="en-US" b="1" dirty="0"/>
              <a:t>Model hyper-parameters yet to be finalized</a:t>
            </a:r>
          </a:p>
        </p:txBody>
      </p:sp>
      <p:sp>
        <p:nvSpPr>
          <p:cNvPr id="5" name="Left Brace 4"/>
          <p:cNvSpPr/>
          <p:nvPr/>
        </p:nvSpPr>
        <p:spPr>
          <a:xfrm>
            <a:off x="971156" y="4508938"/>
            <a:ext cx="182880" cy="1551327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97872" y="4557770"/>
            <a:ext cx="1891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Profile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42280" y="2982864"/>
            <a:ext cx="125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Semantic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958544" y="2549284"/>
            <a:ext cx="182880" cy="1551327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240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7F8F-2DB9-EA42-A08D-004E07F7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424453B-B4E0-C042-9745-E2C50B6CEA9F}"/>
              </a:ext>
            </a:extLst>
          </p:cNvPr>
          <p:cNvCxnSpPr/>
          <p:nvPr/>
        </p:nvCxnSpPr>
        <p:spPr>
          <a:xfrm>
            <a:off x="409433" y="4244453"/>
            <a:ext cx="1131399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F65440-7A3D-B34F-8807-49E28A0F5868}"/>
              </a:ext>
            </a:extLst>
          </p:cNvPr>
          <p:cNvCxnSpPr/>
          <p:nvPr/>
        </p:nvCxnSpPr>
        <p:spPr>
          <a:xfrm flipV="1">
            <a:off x="1760563" y="3398293"/>
            <a:ext cx="0" cy="83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4E3A9C-A7E8-3542-82F2-1452D23738B9}"/>
              </a:ext>
            </a:extLst>
          </p:cNvPr>
          <p:cNvCxnSpPr/>
          <p:nvPr/>
        </p:nvCxnSpPr>
        <p:spPr>
          <a:xfrm flipV="1">
            <a:off x="2950192" y="4244453"/>
            <a:ext cx="0" cy="83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5461E6-8010-3F40-BA1A-72628E4A1817}"/>
              </a:ext>
            </a:extLst>
          </p:cNvPr>
          <p:cNvCxnSpPr/>
          <p:nvPr/>
        </p:nvCxnSpPr>
        <p:spPr>
          <a:xfrm flipV="1">
            <a:off x="4126174" y="3411940"/>
            <a:ext cx="0" cy="83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F541DAE-A063-414F-BB69-8A8795C7CCB9}"/>
              </a:ext>
            </a:extLst>
          </p:cNvPr>
          <p:cNvSpPr txBox="1"/>
          <p:nvPr/>
        </p:nvSpPr>
        <p:spPr>
          <a:xfrm>
            <a:off x="1037232" y="2658871"/>
            <a:ext cx="173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Identification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17CC3-1ED7-594E-907A-DF74F33954C9}"/>
              </a:ext>
            </a:extLst>
          </p:cNvPr>
          <p:cNvSpPr txBox="1"/>
          <p:nvPr/>
        </p:nvSpPr>
        <p:spPr>
          <a:xfrm>
            <a:off x="2213214" y="5148364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087FE-1983-F94E-A537-259ACCF10B1E}"/>
              </a:ext>
            </a:extLst>
          </p:cNvPr>
          <p:cNvSpPr txBox="1"/>
          <p:nvPr/>
        </p:nvSpPr>
        <p:spPr>
          <a:xfrm>
            <a:off x="3168556" y="2729910"/>
            <a:ext cx="191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</a:t>
            </a:r>
          </a:p>
          <a:p>
            <a:pPr algn="ctr"/>
            <a:r>
              <a:rPr lang="en-US" b="1" dirty="0"/>
              <a:t>Pre-processing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26B14B-79D1-C945-9A6F-E84C817D32F3}"/>
              </a:ext>
            </a:extLst>
          </p:cNvPr>
          <p:cNvCxnSpPr/>
          <p:nvPr/>
        </p:nvCxnSpPr>
        <p:spPr>
          <a:xfrm flipV="1">
            <a:off x="5343100" y="4230806"/>
            <a:ext cx="0" cy="83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940C7C-7C95-3A45-AB04-E5996CB08DCE}"/>
              </a:ext>
            </a:extLst>
          </p:cNvPr>
          <p:cNvSpPr txBox="1"/>
          <p:nvPr/>
        </p:nvSpPr>
        <p:spPr>
          <a:xfrm>
            <a:off x="4385482" y="5183705"/>
            <a:ext cx="191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Feature Identification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1BEE8E-79BD-0D45-AC41-8A91D30C431C}"/>
              </a:ext>
            </a:extLst>
          </p:cNvPr>
          <p:cNvCxnSpPr/>
          <p:nvPr/>
        </p:nvCxnSpPr>
        <p:spPr>
          <a:xfrm flipV="1">
            <a:off x="7210571" y="3398292"/>
            <a:ext cx="0" cy="83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44FA43-C5FA-8941-B8A1-4A1C4E4583BD}"/>
              </a:ext>
            </a:extLst>
          </p:cNvPr>
          <p:cNvSpPr txBox="1"/>
          <p:nvPr/>
        </p:nvSpPr>
        <p:spPr>
          <a:xfrm>
            <a:off x="6436060" y="2658871"/>
            <a:ext cx="154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Feature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7FD45F-63D1-4047-9CE8-B75BB00963FC}"/>
              </a:ext>
            </a:extLst>
          </p:cNvPr>
          <p:cNvSpPr txBox="1"/>
          <p:nvPr/>
        </p:nvSpPr>
        <p:spPr>
          <a:xfrm>
            <a:off x="6436060" y="5194530"/>
            <a:ext cx="154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Generation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5AE28F-9151-A54F-A3AC-8CDB0BFE1CA1}"/>
              </a:ext>
            </a:extLst>
          </p:cNvPr>
          <p:cNvCxnSpPr/>
          <p:nvPr/>
        </p:nvCxnSpPr>
        <p:spPr>
          <a:xfrm flipV="1">
            <a:off x="7215119" y="4295376"/>
            <a:ext cx="0" cy="83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B1F218-FA5B-F543-9E4E-FA7C7F1BE252}"/>
              </a:ext>
            </a:extLst>
          </p:cNvPr>
          <p:cNvCxnSpPr/>
          <p:nvPr/>
        </p:nvCxnSpPr>
        <p:spPr>
          <a:xfrm flipV="1">
            <a:off x="8951796" y="3376239"/>
            <a:ext cx="0" cy="83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FEDE52-5EE1-3748-92F1-229711744FC5}"/>
              </a:ext>
            </a:extLst>
          </p:cNvPr>
          <p:cNvSpPr txBox="1"/>
          <p:nvPr/>
        </p:nvSpPr>
        <p:spPr>
          <a:xfrm>
            <a:off x="8177285" y="2919065"/>
            <a:ext cx="1549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 Model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0E1FB2-7293-9049-A872-5DA195BB9905}"/>
              </a:ext>
            </a:extLst>
          </p:cNvPr>
          <p:cNvCxnSpPr/>
          <p:nvPr/>
        </p:nvCxnSpPr>
        <p:spPr>
          <a:xfrm flipV="1">
            <a:off x="11161949" y="3376241"/>
            <a:ext cx="0" cy="83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DF8AA72-3CFE-BB46-9A18-59B1A19A0D34}"/>
              </a:ext>
            </a:extLst>
          </p:cNvPr>
          <p:cNvSpPr txBox="1"/>
          <p:nvPr/>
        </p:nvSpPr>
        <p:spPr>
          <a:xfrm>
            <a:off x="10387438" y="2445055"/>
            <a:ext cx="1549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Prediction of Troll Accounts</a:t>
            </a:r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A3660538-40AF-4543-8D90-66F964CCFEB1}"/>
              </a:ext>
            </a:extLst>
          </p:cNvPr>
          <p:cNvSpPr/>
          <p:nvPr/>
        </p:nvSpPr>
        <p:spPr>
          <a:xfrm>
            <a:off x="7128684" y="3930978"/>
            <a:ext cx="606187" cy="525676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0E1FB2-7293-9049-A872-5DA195BB9905}"/>
              </a:ext>
            </a:extLst>
          </p:cNvPr>
          <p:cNvCxnSpPr/>
          <p:nvPr/>
        </p:nvCxnSpPr>
        <p:spPr>
          <a:xfrm flipV="1">
            <a:off x="10125708" y="4264082"/>
            <a:ext cx="0" cy="83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F8AA72-3CFE-BB46-9A18-59B1A19A0D34}"/>
              </a:ext>
            </a:extLst>
          </p:cNvPr>
          <p:cNvSpPr txBox="1"/>
          <p:nvPr/>
        </p:nvSpPr>
        <p:spPr>
          <a:xfrm>
            <a:off x="9351197" y="5183705"/>
            <a:ext cx="1549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Profile Image as Features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338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609" y="1802711"/>
            <a:ext cx="4382521" cy="2007789"/>
          </a:xfrm>
        </p:spPr>
        <p:txBody>
          <a:bodyPr/>
          <a:lstStyle/>
          <a:p>
            <a:r>
              <a:rPr lang="en-US" sz="4400" dirty="0" smtClean="0"/>
              <a:t>Thank You</a:t>
            </a:r>
            <a:endParaRPr lang="en-US" sz="4400" dirty="0"/>
          </a:p>
        </p:txBody>
      </p:sp>
      <p:pic>
        <p:nvPicPr>
          <p:cNvPr id="2054" name="Picture 6" descr="Image result for twitter bird fly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 t="-445" r="3092" b="65242"/>
          <a:stretch/>
        </p:blipFill>
        <p:spPr bwMode="auto">
          <a:xfrm>
            <a:off x="756766" y="3874110"/>
            <a:ext cx="2218414" cy="18844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twitter bird fly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38" t="31696" r="-161" b="37111"/>
          <a:stretch/>
        </p:blipFill>
        <p:spPr bwMode="auto">
          <a:xfrm>
            <a:off x="8293210" y="648031"/>
            <a:ext cx="2449000" cy="1669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ot broke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5" t="5978" r="-1063" b="2208"/>
          <a:stretch/>
        </p:blipFill>
        <p:spPr bwMode="auto">
          <a:xfrm>
            <a:off x="8213697" y="2997642"/>
            <a:ext cx="2751151" cy="300559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2DACF4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382</TotalTime>
  <Words>276</Words>
  <Application>Microsoft Office PowerPoint</Application>
  <PresentationFormat>Widescreen</PresentationFormat>
  <Paragraphs>103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2</vt:lpstr>
      <vt:lpstr>Quotable</vt:lpstr>
      <vt:lpstr>Identifying Twitter Troll Accounts  in  Mueller Investigation</vt:lpstr>
      <vt:lpstr>Background and Problem</vt:lpstr>
      <vt:lpstr>Train and Test Data for Supervised Learning</vt:lpstr>
      <vt:lpstr>Characteristic Features of Bots / Trolls</vt:lpstr>
      <vt:lpstr>Detailed Feature Analysis</vt:lpstr>
      <vt:lpstr>Data to Preliminary Features</vt:lpstr>
      <vt:lpstr>Our Proposed Model</vt:lpstr>
      <vt:lpstr>Timeline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Twitter Troll Accounts</dc:title>
  <dc:creator>Piyusha Sane</dc:creator>
  <cp:lastModifiedBy>awagadre</cp:lastModifiedBy>
  <cp:revision>41</cp:revision>
  <dcterms:created xsi:type="dcterms:W3CDTF">2018-04-08T14:15:51Z</dcterms:created>
  <dcterms:modified xsi:type="dcterms:W3CDTF">2018-04-08T21:00:54Z</dcterms:modified>
</cp:coreProperties>
</file>